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70" r:id="rId6"/>
    <p:sldId id="269" r:id="rId7"/>
    <p:sldId id="259" r:id="rId8"/>
    <p:sldId id="283" r:id="rId9"/>
    <p:sldId id="261" r:id="rId10"/>
    <p:sldId id="272" r:id="rId11"/>
    <p:sldId id="273" r:id="rId12"/>
    <p:sldId id="271" r:id="rId13"/>
    <p:sldId id="284" r:id="rId14"/>
    <p:sldId id="277" r:id="rId15"/>
    <p:sldId id="285" r:id="rId16"/>
    <p:sldId id="274" r:id="rId17"/>
    <p:sldId id="276" r:id="rId18"/>
    <p:sldId id="286" r:id="rId19"/>
    <p:sldId id="275" r:id="rId20"/>
    <p:sldId id="307" r:id="rId21"/>
    <p:sldId id="288" r:id="rId22"/>
    <p:sldId id="278" r:id="rId23"/>
    <p:sldId id="279" r:id="rId24"/>
    <p:sldId id="280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82" r:id="rId34"/>
    <p:sldId id="287" r:id="rId35"/>
    <p:sldId id="297" r:id="rId36"/>
    <p:sldId id="298" r:id="rId37"/>
    <p:sldId id="306" r:id="rId38"/>
    <p:sldId id="302" r:id="rId39"/>
    <p:sldId id="301" r:id="rId40"/>
    <p:sldId id="304" r:id="rId41"/>
    <p:sldId id="303" r:id="rId42"/>
    <p:sldId id="305" r:id="rId43"/>
    <p:sldId id="300" r:id="rId44"/>
    <p:sldId id="299" r:id="rId45"/>
    <p:sldId id="308" r:id="rId46"/>
    <p:sldId id="26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267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73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9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95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0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65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00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21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07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785e0a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785e0a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19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4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764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6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68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3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434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109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85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65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f1aad394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f1aad394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96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45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479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28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160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408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911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800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68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11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6f3e4f8c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6f3e4f8c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663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480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841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785e0a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785e0a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763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785e0a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785e0a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67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2703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f1aad394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f1aad394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785e0a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785e0a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8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785e0a7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f785e0a7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49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785e0a7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785e0a7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377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785e0a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f785e0a7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hadalqurashi1/sqlinjection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jehad-alqurash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company/darkhole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www.darkhole.com/.git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darkhol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rkhole.com/dashboard.php?id=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rkhole.com/dashboard.php?id=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Yi4PbK_pqTOGr136f626kwqmdFQ8emdv" TargetMode="External"/><Relationship Id="rId13" Type="http://schemas.openxmlformats.org/officeDocument/2006/relationships/hyperlink" Target="https://github.com/S1ckB0y1337/Active-Directory-Exploitation-Cheat-Shee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playlist?list=PLUVUe5TTJHxFwCPZ2WKStoYo2mZEDWSfQ" TargetMode="External"/><Relationship Id="rId12" Type="http://schemas.openxmlformats.org/officeDocument/2006/relationships/hyperlink" Target="https://www.thehacker.recipe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hooterRX/palestras" TargetMode="External"/><Relationship Id="rId11" Type="http://schemas.openxmlformats.org/officeDocument/2006/relationships/hyperlink" Target="https://book.hacktricks.xyz/welcome/readme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cheatsheet.haax.fr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ired.team/" TargetMode="External"/><Relationship Id="rId14" Type="http://schemas.openxmlformats.org/officeDocument/2006/relationships/hyperlink" Target="https://github.com/infosecn1nja/AD-Attack-Defense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lucas-f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mailto:lfpiasentin@gmail.com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831552" y="58780"/>
            <a:ext cx="5628117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2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9AA14-A3F4-BD9F-08E1-A2C714C6E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74" y="1296529"/>
            <a:ext cx="3958072" cy="3087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FA6D9-7A6F-E9EE-2049-34E1DC8BC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523" y="1385726"/>
            <a:ext cx="3947800" cy="2909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84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831552" y="58780"/>
            <a:ext cx="5628117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2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161A1-F773-4E2F-C2E0-870CF7BB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468" y="1204396"/>
            <a:ext cx="3901061" cy="3760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00AE8-A4D8-A85B-2B93-073B32CB1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470" y="2150601"/>
            <a:ext cx="4119508" cy="1868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040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831552" y="58780"/>
            <a:ext cx="5628117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2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0786" y="1416333"/>
            <a:ext cx="8041500" cy="28523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 w="19050" cap="flat" cmpd="sng">
            <a:solidFill>
              <a:srgbClr val="8FE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FBE06-6386-3205-68B5-4B21F53B761B}"/>
              </a:ext>
            </a:extLst>
          </p:cNvPr>
          <p:cNvSpPr/>
          <p:nvPr/>
        </p:nvSpPr>
        <p:spPr>
          <a:xfrm>
            <a:off x="510286" y="1402656"/>
            <a:ext cx="70326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Informações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coletadas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agora:</a:t>
            </a:r>
          </a:p>
        </p:txBody>
      </p:sp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4A238772-6182-09BD-55B0-7244BDF13FF1}"/>
              </a:ext>
            </a:extLst>
          </p:cNvPr>
          <p:cNvSpPr txBox="1"/>
          <p:nvPr/>
        </p:nvSpPr>
        <p:spPr>
          <a:xfrm>
            <a:off x="566178" y="1956663"/>
            <a:ext cx="7846302" cy="206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Empresa encontrada no LinkedIn: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6"/>
              </a:rPr>
              <a:t>https://www.linkedin.com/company/darkhole/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2 funcionários encontrados: Ana Castle e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Alqurashi</a:t>
            </a: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Post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expondo o crachá: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7"/>
              </a:rPr>
              <a:t>https://www.linkedin.com/in/jehad-alqurashi/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Github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encontrado: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8"/>
              </a:rPr>
              <a:t>https://github.com/jehadalqurashi1/sqlinjection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Post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Github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8"/>
              </a:rPr>
              <a:t>https://github.com/jehadalqurashi1/sqlinjection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Aplicação web encontrada: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9"/>
              </a:rPr>
              <a:t>http://www.darkhole.com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Exposição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Git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encontrada: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10"/>
              </a:rPr>
              <a:t>http://www.darkhole.com/.git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Credencial encontrada no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Git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Exposed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- </a:t>
            </a:r>
            <a:r>
              <a:rPr lang="fr-F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Email: lush@admin.com | </a:t>
            </a:r>
            <a:r>
              <a:rPr lang="fr-F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Password</a:t>
            </a:r>
            <a:r>
              <a:rPr lang="fr-F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321</a:t>
            </a: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91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03518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159630"/>
            <a:ext cx="79256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Engenharia</a:t>
            </a:r>
            <a:r>
              <a:rPr lang="en-US" sz="36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 Social</a:t>
            </a:r>
            <a:endParaRPr sz="36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A24A9B-534C-3A1B-6E13-B391D1DE663D}"/>
              </a:ext>
            </a:extLst>
          </p:cNvPr>
          <p:cNvSpPr txBox="1"/>
          <p:nvPr/>
        </p:nvSpPr>
        <p:spPr>
          <a:xfrm>
            <a:off x="185386" y="898263"/>
            <a:ext cx="840987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Remoto: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Phishing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E-mail, SMS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Smishing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 e Ligação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Vishing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Falsificação de e-mail via SPF e DEMARC.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Físico: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Criar um crachá com a arte divulgada pelo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 e persuadir o segurança para entrar.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Clonar o crachá via RFID na entrada ou horário de almoço.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Se passar por um funcionário da limpeza, policial ou qualquer outro para acessar áreas sensíveis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pretexting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Furtar o crachá de um funcionário que deixou o mesmo em cima de mesas (caso esteja em escopo).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Entregar brindes na porta da empresa, como periféricos com códigos maliciosos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baiting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Oferecer dinheiro em troca de informações sensíveis, caso esteja em escopo (Quid Pro Quo e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pretexting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Acessar o prédio utilizando a técnica de porta aberta deixada por um funcionário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tailgating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Analisar o lixo da empresa para procurar por informações sensíveis (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dumpster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sym typeface="Public Sans Medium"/>
              </a:rPr>
              <a:t>diving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727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55488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159630"/>
            <a:ext cx="79256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Identificação</a:t>
            </a:r>
            <a:r>
              <a:rPr lang="en-US" sz="36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 de Vulnerabilidades</a:t>
            </a:r>
            <a:endParaRPr sz="36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3DBBE-BEDE-4DCD-36F0-739685141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7" y="1593266"/>
            <a:ext cx="3079712" cy="2439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2283A5-580F-CB2F-C716-36849535F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862" y="1447355"/>
            <a:ext cx="5897590" cy="2731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874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0786" y="2040278"/>
            <a:ext cx="8041500" cy="140217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 w="19050" cap="flat" cmpd="sng">
            <a:solidFill>
              <a:srgbClr val="8FE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FBE06-6386-3205-68B5-4B21F53B761B}"/>
              </a:ext>
            </a:extLst>
          </p:cNvPr>
          <p:cNvSpPr/>
          <p:nvPr/>
        </p:nvSpPr>
        <p:spPr>
          <a:xfrm>
            <a:off x="540535" y="2027749"/>
            <a:ext cx="5904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Ações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realizadas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agora:</a:t>
            </a:r>
          </a:p>
        </p:txBody>
      </p:sp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4A238772-6182-09BD-55B0-7244BDF13FF1}"/>
              </a:ext>
            </a:extLst>
          </p:cNvPr>
          <p:cNvSpPr txBox="1"/>
          <p:nvPr/>
        </p:nvSpPr>
        <p:spPr>
          <a:xfrm>
            <a:off x="566178" y="2580608"/>
            <a:ext cx="7846302" cy="206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Acesso a aplicação com a credencial encontrada: </a:t>
            </a:r>
            <a:r>
              <a:rPr lang="fr-F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lush@admin.com:321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SQL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Injection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no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endpoint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6"/>
              </a:rPr>
              <a:t>http://www.darkhole.com/dashboard.php?id=1</a:t>
            </a: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4" name="Google Shape;97;p18">
            <a:extLst>
              <a:ext uri="{FF2B5EF4-FFF2-40B4-BE49-F238E27FC236}">
                <a16:creationId xmlns:a16="http://schemas.microsoft.com/office/drawing/2014/main" id="{E48E6AE6-8A15-9F8E-1125-8DB7CBB432C7}"/>
              </a:ext>
            </a:extLst>
          </p:cNvPr>
          <p:cNvSpPr txBox="1"/>
          <p:nvPr/>
        </p:nvSpPr>
        <p:spPr>
          <a:xfrm>
            <a:off x="1723976" y="159630"/>
            <a:ext cx="79256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Identificação</a:t>
            </a:r>
            <a:r>
              <a:rPr lang="en-US" sz="36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 de Vulnerabilidades</a:t>
            </a:r>
            <a:endParaRPr sz="36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59014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927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159630"/>
            <a:ext cx="79256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Exploração</a:t>
            </a:r>
            <a:r>
              <a:rPr lang="en-US" sz="36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 e </a:t>
            </a: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Infiltração</a:t>
            </a:r>
            <a:endParaRPr sz="36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95D46B-68D8-52A3-65BA-5F890286B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045" y="1031042"/>
            <a:ext cx="5775910" cy="1727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32B79-8B83-05F9-A6A7-8B96D18CF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347" y="2891512"/>
            <a:ext cx="6539305" cy="2058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16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1300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5350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58301" y="1048271"/>
            <a:ext cx="7218947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Operação Red Team, do zero ao Domain Admin</a:t>
            </a:r>
            <a:endParaRPr sz="6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97438">
            <a:off x="-946175" y="2275802"/>
            <a:ext cx="3204544" cy="40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0786" y="2040278"/>
            <a:ext cx="8041500" cy="140217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 w="19050" cap="flat" cmpd="sng">
            <a:solidFill>
              <a:srgbClr val="8FE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FBE06-6386-3205-68B5-4B21F53B761B}"/>
              </a:ext>
            </a:extLst>
          </p:cNvPr>
          <p:cNvSpPr/>
          <p:nvPr/>
        </p:nvSpPr>
        <p:spPr>
          <a:xfrm>
            <a:off x="540535" y="2027749"/>
            <a:ext cx="5904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Ações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realizadas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agora:</a:t>
            </a:r>
          </a:p>
        </p:txBody>
      </p:sp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4A238772-6182-09BD-55B0-7244BDF13FF1}"/>
              </a:ext>
            </a:extLst>
          </p:cNvPr>
          <p:cNvSpPr txBox="1"/>
          <p:nvPr/>
        </p:nvSpPr>
        <p:spPr>
          <a:xfrm>
            <a:off x="566178" y="2580608"/>
            <a:ext cx="7846302" cy="206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do SQLI no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endpoint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 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  <a:hlinkClick r:id="rId6"/>
              </a:rPr>
              <a:t>http://www.darkhole.com/dashboard.php?id=1</a:t>
            </a: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Acesso ao servidor com a credencial “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jehad:fool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” encontrada no banco de dados.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5" name="Google Shape;97;p18">
            <a:extLst>
              <a:ext uri="{FF2B5EF4-FFF2-40B4-BE49-F238E27FC236}">
                <a16:creationId xmlns:a16="http://schemas.microsoft.com/office/drawing/2014/main" id="{ED946EC4-B34A-25F9-CA7D-77C3791B6869}"/>
              </a:ext>
            </a:extLst>
          </p:cNvPr>
          <p:cNvSpPr txBox="1"/>
          <p:nvPr/>
        </p:nvSpPr>
        <p:spPr>
          <a:xfrm>
            <a:off x="1723976" y="159630"/>
            <a:ext cx="79256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Exploração</a:t>
            </a:r>
            <a:r>
              <a:rPr lang="en-US" sz="36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 e </a:t>
            </a:r>
            <a:r>
              <a:rPr lang="en-US" sz="3600" dirty="0" err="1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Infiltração</a:t>
            </a:r>
            <a:endParaRPr sz="36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94423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920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B8BF6-99A8-1E12-89A3-EB35028FD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4" y="1037099"/>
            <a:ext cx="5121546" cy="2290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6438-7468-CB79-5B8A-C5983AAA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967" y="945926"/>
            <a:ext cx="3938329" cy="2473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7A421B-7207-7F19-2987-FCF36AFA8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806" y="3491753"/>
            <a:ext cx="7016387" cy="1615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896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2EC6A-2A6F-9AAF-4B14-78515FB1A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963" y="862307"/>
            <a:ext cx="5024074" cy="4228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26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FE2571-A8DF-4306-77B8-FF2DCE82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47" y="1108431"/>
            <a:ext cx="5550946" cy="406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F840F-38DE-7FFE-7CAA-EA67A1671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47" y="1682301"/>
            <a:ext cx="5550946" cy="355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8C766-FF53-5E00-AE8E-B29AD6D89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411" y="648001"/>
            <a:ext cx="3159014" cy="741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FD564-F6A0-9D44-B541-F11E8DDE1A8E}"/>
              </a:ext>
            </a:extLst>
          </p:cNvPr>
          <p:cNvSpPr txBox="1"/>
          <p:nvPr/>
        </p:nvSpPr>
        <p:spPr>
          <a:xfrm>
            <a:off x="0" y="745618"/>
            <a:ext cx="271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Ping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Sweep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CCC05-7E31-4A98-3286-10A80EF784E3}"/>
              </a:ext>
            </a:extLst>
          </p:cNvPr>
          <p:cNvSpPr txBox="1"/>
          <p:nvPr/>
        </p:nvSpPr>
        <p:spPr>
          <a:xfrm>
            <a:off x="19719" y="2189727"/>
            <a:ext cx="271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Encontrando o IP do AD: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8B0551-4D88-79E1-97F0-FA3D7DD38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411" y="1689471"/>
            <a:ext cx="3185513" cy="746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920DF-BB21-19D8-AF63-353BB1A88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70" y="2508352"/>
            <a:ext cx="4141417" cy="1753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05E6F0-3818-2685-F5BB-29E322D79A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7299" y="2530240"/>
            <a:ext cx="4396395" cy="787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8C8DCC-F8D3-3872-BC2C-EBF9A3F008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5347" y="3361785"/>
            <a:ext cx="2829304" cy="175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29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FD564-F6A0-9D44-B541-F11E8DDE1A8E}"/>
              </a:ext>
            </a:extLst>
          </p:cNvPr>
          <p:cNvSpPr txBox="1"/>
          <p:nvPr/>
        </p:nvSpPr>
        <p:spPr>
          <a:xfrm>
            <a:off x="0" y="800897"/>
            <a:ext cx="2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Criando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wordlist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de matrículas: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F0A13-4991-A34C-60B1-7DDA78BA5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850" y="1117468"/>
            <a:ext cx="6591020" cy="1248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90F6B-2495-B5F5-77A1-DEFC33B35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09" y="1174282"/>
            <a:ext cx="1916432" cy="1134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FAE0BE-0C62-26A3-DB18-F1C34F8EC7E2}"/>
              </a:ext>
            </a:extLst>
          </p:cNvPr>
          <p:cNvSpPr txBox="1"/>
          <p:nvPr/>
        </p:nvSpPr>
        <p:spPr>
          <a:xfrm>
            <a:off x="0" y="2342615"/>
            <a:ext cx="2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Enumerando usuários do AD: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50732C-1574-4C19-97BE-465551DC3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8" y="2692751"/>
            <a:ext cx="4986353" cy="2383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7C5601-919A-2549-6710-545772B0B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549" y="2631506"/>
            <a:ext cx="3939931" cy="2495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336CB5-625E-187F-C8AD-B790195AB1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050" y="4545791"/>
            <a:ext cx="2623247" cy="541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318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FD564-F6A0-9D44-B541-F11E8DDE1A8E}"/>
              </a:ext>
            </a:extLst>
          </p:cNvPr>
          <p:cNvSpPr txBox="1"/>
          <p:nvPr/>
        </p:nvSpPr>
        <p:spPr>
          <a:xfrm>
            <a:off x="0" y="2210147"/>
            <a:ext cx="2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Password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Spraying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AD: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9E451-5DC5-EFB7-6FC8-A5EDBBA00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83" y="2548701"/>
            <a:ext cx="5551220" cy="1771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5683" y="983195"/>
            <a:ext cx="2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Password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Spraying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na rede: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9D5A5-1C98-C618-03E4-DDDA11BE7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75" y="1325893"/>
            <a:ext cx="7572375" cy="619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178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5683" y="886373"/>
            <a:ext cx="2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Dump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do AD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ldapdomaindump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526C5-45D0-742B-4E01-28E9AD3F1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973" y="1278717"/>
            <a:ext cx="5864053" cy="3743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919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5683" y="768035"/>
            <a:ext cx="262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Dump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do AD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bloodhound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C1623-CCB7-484E-33F3-5F48C1C95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842" y="1083439"/>
            <a:ext cx="6614316" cy="1746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1C253-DECB-2FE4-5C43-38E9FB82C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564" y="2864435"/>
            <a:ext cx="4884872" cy="2236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135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5683" y="757277"/>
            <a:ext cx="578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Obtendo Domain Admin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Kerberoasting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4065B-230D-63AF-D042-73A4E9ABD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83" y="1044790"/>
            <a:ext cx="3852941" cy="1852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38369-797E-6D79-8794-28766D79F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3" y="2912304"/>
            <a:ext cx="6142616" cy="223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6C583B-0DB2-018F-C257-795AB20E6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669" y="1044790"/>
            <a:ext cx="4639648" cy="1812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308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5525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48371" y="883959"/>
            <a:ext cx="372095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Whoami</a:t>
            </a:r>
            <a:endParaRPr sz="3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8A26A599-8105-BBDF-F091-6CCBA4380442}"/>
              </a:ext>
            </a:extLst>
          </p:cNvPr>
          <p:cNvSpPr txBox="1"/>
          <p:nvPr/>
        </p:nvSpPr>
        <p:spPr>
          <a:xfrm>
            <a:off x="248371" y="1476792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sym typeface="Public Sans Medium"/>
              </a:rPr>
              <a:t>Lucas Farias - 22 anos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sym typeface="Public Sans Medium"/>
              </a:rPr>
              <a:t>Formado em Análise e Desenvolvimento de Sistemas pela FSA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Pós-graduado em Ethical Hacking e CyberSecurity pela </a:t>
            </a:r>
            <a:r>
              <a:rPr lang="pt-BR" sz="1800" dirty="0" err="1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Unicv</a:t>
            </a:r>
            <a:endParaRPr lang="pt-BR" sz="1800" dirty="0">
              <a:solidFill>
                <a:schemeClr val="bg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Especialista de Segurança da Informação | Red Team Tech Lead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Líder Técnico em dezenas de </a:t>
            </a:r>
            <a:r>
              <a:rPr lang="pt-BR" sz="1800" dirty="0" err="1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Pentests</a:t>
            </a: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em empresas nacionais e internacionais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Bug Hunter (entre os top 15 pesquisadores da plataforma </a:t>
            </a:r>
            <a:r>
              <a:rPr lang="pt-BR" sz="1800" dirty="0" err="1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BugHunt</a:t>
            </a: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Criador da CVE-2023-31893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Possuí as certificações CEH </a:t>
            </a:r>
            <a:r>
              <a:rPr lang="pt-BR" sz="1800" dirty="0" err="1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Practical</a:t>
            </a: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</a:t>
            </a:r>
            <a:r>
              <a:rPr lang="pt-BR" sz="1800" dirty="0" err="1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eJPT</a:t>
            </a:r>
            <a:endParaRPr lang="pt-BR" sz="1800" dirty="0">
              <a:solidFill>
                <a:schemeClr val="bg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B4AD3-7227-996A-3EBB-A2F876ADD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227" y="3322699"/>
            <a:ext cx="1288116" cy="1717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5683" y="800312"/>
            <a:ext cx="578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Obtendo Domain Admin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Kerberoasting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DB843-DC75-309E-D568-BC54AD6FA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5" y="1087560"/>
            <a:ext cx="8025479" cy="1216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D4789-C08A-7507-92CE-52D2DDD09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75" y="2346710"/>
            <a:ext cx="6142891" cy="1328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B3C3-7581-5FAD-7B0A-433153FAD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5" y="3706065"/>
            <a:ext cx="5196218" cy="142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1010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0335" y="875513"/>
            <a:ext cx="578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Dcsync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85C7-CB64-A010-CD4D-A1BBA22E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5" y="1257358"/>
            <a:ext cx="5284420" cy="3411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97;p18">
            <a:extLst>
              <a:ext uri="{FF2B5EF4-FFF2-40B4-BE49-F238E27FC236}">
                <a16:creationId xmlns:a16="http://schemas.microsoft.com/office/drawing/2014/main" id="{0EB9DE58-E9F1-21A5-F248-0D971B4652E3}"/>
              </a:ext>
            </a:extLst>
          </p:cNvPr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03269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Movimentação Lateral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139575" y="1161935"/>
            <a:ext cx="8241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Obtendo Domain Admin - Exemplos:</a:t>
            </a:r>
          </a:p>
          <a:p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lt1"/>
                </a:solidFill>
                <a:latin typeface="Public Sans Medium"/>
              </a:rPr>
              <a:t>sAMAccountName</a:t>
            </a:r>
            <a:r>
              <a:rPr lang="en-US" sz="1600" dirty="0">
                <a:solidFill>
                  <a:schemeClr val="lt1"/>
                </a:solidFill>
                <a:latin typeface="Public Sans Medium"/>
              </a:rPr>
              <a:t> Spoofing (CVE-2021-42287)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lt1"/>
                </a:solidFill>
                <a:latin typeface="Public Sans Medium"/>
              </a:rPr>
              <a:t>Vulnerabilidades no Active Directory Certificate Service (AD CS): ESC1, ESC2, ESC3, ESC4, ESC6, ESC7, ESC8, ESC9, ESC10, ESC11, entre outros.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lt1"/>
                </a:solidFill>
                <a:latin typeface="Public Sans Medium"/>
              </a:rPr>
              <a:t>SpoolSample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lt1"/>
                </a:solidFill>
                <a:latin typeface="Public Sans Medium"/>
              </a:rPr>
              <a:t>DFSCoerce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lt1"/>
                </a:solidFill>
                <a:latin typeface="Public Sans Medium"/>
              </a:rPr>
              <a:t>PetitPotam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5194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383964" y="1212578"/>
            <a:ext cx="8041500" cy="317654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 w="19050" cap="flat" cmpd="sng">
            <a:solidFill>
              <a:srgbClr val="8FE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FBE06-6386-3205-68B5-4B21F53B761B}"/>
              </a:ext>
            </a:extLst>
          </p:cNvPr>
          <p:cNvSpPr/>
          <p:nvPr/>
        </p:nvSpPr>
        <p:spPr>
          <a:xfrm>
            <a:off x="383964" y="1175622"/>
            <a:ext cx="59041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Ações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realizadas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agora:</a:t>
            </a:r>
          </a:p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4A238772-6182-09BD-55B0-7244BDF13FF1}"/>
              </a:ext>
            </a:extLst>
          </p:cNvPr>
          <p:cNvSpPr txBox="1"/>
          <p:nvPr/>
        </p:nvSpPr>
        <p:spPr>
          <a:xfrm>
            <a:off x="383964" y="1767058"/>
            <a:ext cx="7846302" cy="206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 via RCE em uma aplicação interna,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Port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Fowarding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python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sendo executado com permissão de root.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Idenficado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o AD no ambiente.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Realizado enumeração de usuários e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password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spraying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utilizando como base a matrícula encontrada no LinkedIn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Jehad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Realizado 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dump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do AD.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Obtido Domain Admin via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Kerberoasting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de uma conta de serviço Domain Admin.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Obtido 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hash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de usuários através do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Dcsync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5" name="Google Shape;97;p18">
            <a:extLst>
              <a:ext uri="{FF2B5EF4-FFF2-40B4-BE49-F238E27FC236}">
                <a16:creationId xmlns:a16="http://schemas.microsoft.com/office/drawing/2014/main" id="{6F309701-7DFC-0A5C-3B33-6D50E4B691A4}"/>
              </a:ext>
            </a:extLst>
          </p:cNvPr>
          <p:cNvSpPr txBox="1"/>
          <p:nvPr/>
        </p:nvSpPr>
        <p:spPr>
          <a:xfrm>
            <a:off x="1713219" y="261070"/>
            <a:ext cx="792563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  <a:endParaRPr lang="pt-BR" sz="24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29140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961554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0335" y="875513"/>
            <a:ext cx="578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Criação de um usuário: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1B9A3-D1E0-F774-4778-1D0EFE1F0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5" y="1204525"/>
            <a:ext cx="4847425" cy="220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2335A-D356-383C-317F-C5914436F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35" y="3604124"/>
            <a:ext cx="8877605" cy="1367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1201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0335" y="875513"/>
            <a:ext cx="578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AdminSDHolder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Abusing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Permission</a:t>
            </a:r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Adicionar um usuário no grupo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domain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admin: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1B241-4702-B02D-1465-D7880DC8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5" y="1706510"/>
            <a:ext cx="3584586" cy="2940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19E0D-C3AF-785A-859A-D2CBED6D7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9" y="1760673"/>
            <a:ext cx="5448088" cy="2831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7797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0335" y="875513"/>
            <a:ext cx="578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AdminSDHolder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-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Abusing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Permission</a:t>
            </a:r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Alterar a senha de um usuário: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C5237-2737-C064-E6BC-CAC9A8EB1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75" y="1759082"/>
            <a:ext cx="8756725" cy="1800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746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80786" y="2040278"/>
            <a:ext cx="8041500" cy="163042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EEEEE"/>
          </a:solidFill>
          <a:ln w="19050" cap="flat" cmpd="sng">
            <a:solidFill>
              <a:srgbClr val="8FEA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FBE06-6386-3205-68B5-4B21F53B761B}"/>
              </a:ext>
            </a:extLst>
          </p:cNvPr>
          <p:cNvSpPr/>
          <p:nvPr/>
        </p:nvSpPr>
        <p:spPr>
          <a:xfrm>
            <a:off x="540535" y="2027749"/>
            <a:ext cx="5904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Ações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realizadas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até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agora:</a:t>
            </a:r>
          </a:p>
        </p:txBody>
      </p:sp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4A238772-6182-09BD-55B0-7244BDF13FF1}"/>
              </a:ext>
            </a:extLst>
          </p:cNvPr>
          <p:cNvSpPr txBox="1"/>
          <p:nvPr/>
        </p:nvSpPr>
        <p:spPr>
          <a:xfrm>
            <a:off x="566178" y="2580608"/>
            <a:ext cx="7846302" cy="206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Criação de um usuário admin no AD.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Adição do usuário ao grupo Domain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Admins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via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AdminSDHolder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Alteração de senhas de usuários via </a:t>
            </a:r>
            <a:r>
              <a:rPr lang="pt-BR" sz="1600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AdminSDHolder</a:t>
            </a:r>
            <a:r>
              <a:rPr lang="pt-BR" sz="1600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5" name="Google Shape;97;p18">
            <a:extLst>
              <a:ext uri="{FF2B5EF4-FFF2-40B4-BE49-F238E27FC236}">
                <a16:creationId xmlns:a16="http://schemas.microsoft.com/office/drawing/2014/main" id="{6F309701-7DFC-0A5C-3B33-6D50E4B691A4}"/>
              </a:ext>
            </a:extLst>
          </p:cNvPr>
          <p:cNvSpPr txBox="1"/>
          <p:nvPr/>
        </p:nvSpPr>
        <p:spPr>
          <a:xfrm>
            <a:off x="1713219" y="261070"/>
            <a:ext cx="792563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  <a:endParaRPr lang="pt-BR" sz="24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212286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pt-BR" sz="1600" b="1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948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5525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38486" y="776818"/>
            <a:ext cx="4958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00" dirty="0" err="1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Disclaimer</a:t>
            </a:r>
            <a:endParaRPr sz="49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74244D62-585B-F2FE-1884-49E088BE6C1C}"/>
              </a:ext>
            </a:extLst>
          </p:cNvPr>
          <p:cNvSpPr txBox="1"/>
          <p:nvPr/>
        </p:nvSpPr>
        <p:spPr>
          <a:xfrm>
            <a:off x="238486" y="1600423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 apresentação foi criada utilizando um ambiente 100% simulado. Onde o mesmo não reflete a real situação da minha empresa atual e/ou empresas anteriores.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Tudo que for mostrado aqui tem como foco a disseminação de conhecimento e não o incentivo de atos criminosos.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Só execute estes testes em ambientes que você possuir permissão.</a:t>
            </a:r>
          </a:p>
          <a:p>
            <a:pPr marL="279400" marR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Análise, Recomendações e Relatório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235700" y="940750"/>
            <a:ext cx="5788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lt1"/>
                </a:solidFill>
                <a:latin typeface="Public Sans Medium"/>
              </a:rPr>
              <a:t>Principais problemas encontrados:</a:t>
            </a:r>
          </a:p>
          <a:p>
            <a:endParaRPr lang="pt-BR" sz="1600" dirty="0">
              <a:solidFill>
                <a:schemeClr val="lt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Funcionários postando informações sensíveis em redes sociais;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Senhas salvas no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bash_history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Falta de segmentação de rede;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Usuários utilizando senhas fracas;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Senhas armazenadas na descrição do usuário no AD;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Usuários administrativos vulneráveis 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</a:rPr>
              <a:t>Kerberoasting</a:t>
            </a:r>
            <a:r>
              <a:rPr lang="pt-BR" sz="1600" dirty="0">
                <a:solidFill>
                  <a:schemeClr val="lt1"/>
                </a:solidFill>
                <a:latin typeface="Public Sans Medium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Sem nenhum tipo de bloqueio durante os testes.</a:t>
            </a: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5637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  <a:endParaRPr lang="pt-BR" sz="1600" b="1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b="1" dirty="0">
              <a:solidFill>
                <a:schemeClr val="tx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1663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90335" y="1036880"/>
            <a:ext cx="8279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lt1"/>
                </a:solidFill>
                <a:latin typeface="Public Sans Medium"/>
              </a:rPr>
              <a:t>Etapa que diversos times da empresa se juntam para conversar sobre os problemas encontrados, validando o impacto da vulnerabilidade no negócio, demanda das atividades para os times envolvidos, pontos focais e prazo de correção.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48861-2EA1-8319-B140-CF1F9FE3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971" y="2112994"/>
            <a:ext cx="5418058" cy="22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7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1300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5350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58301" y="2002378"/>
            <a:ext cx="7218947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Perguntas?</a:t>
            </a:r>
            <a:endParaRPr sz="6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97438">
            <a:off x="-946175" y="2275802"/>
            <a:ext cx="3204544" cy="40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26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1300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5350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58301" y="2002378"/>
            <a:ext cx="7218947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Agradecimentos</a:t>
            </a:r>
            <a:endParaRPr sz="6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97438">
            <a:off x="-946175" y="2275802"/>
            <a:ext cx="3204544" cy="40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985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723976" y="221185"/>
            <a:ext cx="792563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Referências</a:t>
            </a:r>
            <a:endParaRPr sz="25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B6DA6-565A-AA4C-064A-127561215355}"/>
              </a:ext>
            </a:extLst>
          </p:cNvPr>
          <p:cNvSpPr txBox="1"/>
          <p:nvPr/>
        </p:nvSpPr>
        <p:spPr>
          <a:xfrm>
            <a:off x="88188" y="1011726"/>
            <a:ext cx="82791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Public Sans Medium"/>
              </a:rPr>
              <a:t>O slide e todos os códigos executados estarão disponíveis no meu </a:t>
            </a:r>
            <a:r>
              <a:rPr lang="pt-BR" sz="1600" dirty="0" err="1">
                <a:solidFill>
                  <a:schemeClr val="bg1"/>
                </a:solidFill>
                <a:latin typeface="Public Sans Medium"/>
              </a:rPr>
              <a:t>Github</a:t>
            </a:r>
            <a:r>
              <a:rPr lang="pt-BR" sz="1600" dirty="0">
                <a:solidFill>
                  <a:schemeClr val="bg1"/>
                </a:solidFill>
                <a:latin typeface="Public Sans Medium"/>
              </a:rPr>
              <a:t> no projeto abaixo: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https://github.com/ShooterRX/palestras</a:t>
            </a:r>
            <a:r>
              <a:rPr lang="pt-BR" sz="1600" dirty="0">
                <a:solidFill>
                  <a:schemeClr val="tx1"/>
                </a:solidFill>
                <a:latin typeface="Public Sans Medium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Public Sans Medium"/>
              </a:rPr>
              <a:t>Playlist com palestras que já realizei: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Public Sans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https://www.youtube.com/playlist?list=PLUVUe5TTJHxFwCPZ2WKStoYo2mZEDWSfQ</a:t>
            </a:r>
            <a:endParaRPr lang="en-US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1"/>
                </a:solidFill>
                <a:latin typeface="Public Sans Medium"/>
              </a:rPr>
              <a:t>Minha</a:t>
            </a:r>
            <a:r>
              <a:rPr lang="en-US" sz="1600" dirty="0">
                <a:solidFill>
                  <a:schemeClr val="bg1"/>
                </a:solidFill>
                <a:latin typeface="Public Sans Medium"/>
              </a:rPr>
              <a:t> playlist </a:t>
            </a:r>
            <a:r>
              <a:rPr lang="en-US" sz="1600" dirty="0" err="1">
                <a:solidFill>
                  <a:schemeClr val="bg1"/>
                </a:solidFill>
                <a:latin typeface="Public Sans Medium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Public Sans Medium"/>
              </a:rPr>
              <a:t> phishing, brute force, XSS, CSRF e SQLI: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Public Sans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https://www.youtube.com/playlist?list=PLYi4PbK_pqTOGr136f626kwqmdFQ8emdv</a:t>
            </a:r>
            <a:r>
              <a:rPr lang="en-US" sz="1600" dirty="0">
                <a:solidFill>
                  <a:schemeClr val="tx1"/>
                </a:solidFill>
                <a:latin typeface="Public Sans Medium"/>
              </a:rPr>
              <a:t> 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Public Sans Medium"/>
              </a:rPr>
              <a:t>Alguns links e repositórios sobre Pentest: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https://www.ired.team/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https://cheatsheet.haax.fr/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https://book.hacktricks.xyz/welcome/readme</a:t>
            </a:r>
            <a:r>
              <a:rPr lang="pt-BR" sz="1600" dirty="0">
                <a:solidFill>
                  <a:schemeClr val="tx1"/>
                </a:solidFill>
                <a:latin typeface="Public Sans Medium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https://www.thehacker.recipes/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https://github.com/S1ckB0y1337/Active-Directory-Exploitation-Cheat-Sheet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tx1"/>
                </a:solidFill>
                <a:latin typeface="Public Sans Medium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https://github.com/infosecn1nja/AD-Attack-Defense</a:t>
            </a: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tx1"/>
              </a:solidFill>
              <a:latin typeface="Public Sans Mediu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lt1"/>
              </a:solidFill>
              <a:latin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2573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l="35893" t="-420" r="15218" b="419"/>
          <a:stretch/>
        </p:blipFill>
        <p:spPr>
          <a:xfrm>
            <a:off x="0" y="0"/>
            <a:ext cx="4470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5525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673227" y="1739853"/>
            <a:ext cx="4958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accent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Lucas Farias Piasentin</a:t>
            </a:r>
            <a:endParaRPr sz="2600" dirty="0">
              <a:solidFill>
                <a:schemeClr val="accent5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  <a:hlinkClick r:id="rId5"/>
              </a:rPr>
              <a:t>lfpiasentin@gmail.com</a:t>
            </a:r>
            <a:r>
              <a:rPr lang="pt-BR" sz="1800" u="sng" dirty="0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1800" dirty="0">
              <a:solidFill>
                <a:schemeClr val="accent5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(11)</a:t>
            </a:r>
            <a:r>
              <a:rPr lang="pt-BR" sz="1800" b="1" dirty="0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 9.4963.9255</a:t>
            </a:r>
            <a:endParaRPr sz="1800" b="1" dirty="0">
              <a:solidFill>
                <a:schemeClr val="accent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300" y="1390058"/>
            <a:ext cx="3878902" cy="23731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5063510" y="2835839"/>
            <a:ext cx="19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</a:rPr>
              <a:t>/</a:t>
            </a:r>
            <a:r>
              <a:rPr lang="pt-BR" dirty="0" err="1">
                <a:solidFill>
                  <a:schemeClr val="accent5"/>
                </a:solidFill>
                <a:latin typeface="Public Sans"/>
                <a:ea typeface="Public Sans"/>
                <a:cs typeface="Public Sans"/>
                <a:sym typeface="Public Sans"/>
                <a:hlinkClick r:id="rId7"/>
              </a:rPr>
              <a:t>lucas-fp</a:t>
            </a:r>
            <a:endParaRPr sz="600" dirty="0">
              <a:solidFill>
                <a:schemeClr val="accent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09" y="2871722"/>
            <a:ext cx="256102" cy="25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8">
            <a:off x="6351300" y="-1136174"/>
            <a:ext cx="3204545" cy="40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5350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58301" y="1904158"/>
            <a:ext cx="7218947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 que é Red Team?</a:t>
            </a:r>
            <a:endParaRPr sz="6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97438">
            <a:off x="-946175" y="2275802"/>
            <a:ext cx="3204544" cy="40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60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401825" y="859225"/>
            <a:ext cx="8380500" cy="3938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141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75" y="917725"/>
            <a:ext cx="6179601" cy="3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5" y="80552"/>
            <a:ext cx="1551124" cy="58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1"/>
          <p:cNvGrpSpPr/>
          <p:nvPr/>
        </p:nvGrpSpPr>
        <p:grpSpPr>
          <a:xfrm>
            <a:off x="3159368" y="342100"/>
            <a:ext cx="6007800" cy="148975"/>
            <a:chOff x="3159368" y="342100"/>
            <a:chExt cx="6007800" cy="148975"/>
          </a:xfrm>
        </p:grpSpPr>
        <p:cxnSp>
          <p:nvCxnSpPr>
            <p:cNvPr id="131" name="Google Shape;131;p21"/>
            <p:cNvCxnSpPr/>
            <p:nvPr/>
          </p:nvCxnSpPr>
          <p:spPr>
            <a:xfrm rot="10800000">
              <a:off x="3159368" y="491075"/>
              <a:ext cx="6007800" cy="0"/>
            </a:xfrm>
            <a:prstGeom prst="straightConnector1">
              <a:avLst/>
            </a:prstGeom>
            <a:noFill/>
            <a:ln w="9525" cap="flat" cmpd="sng">
              <a:solidFill>
                <a:srgbClr val="8FEABB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2" name="Google Shape;132;p21"/>
            <p:cNvCxnSpPr/>
            <p:nvPr/>
          </p:nvCxnSpPr>
          <p:spPr>
            <a:xfrm>
              <a:off x="6968768" y="-1856300"/>
              <a:ext cx="0" cy="4396800"/>
            </a:xfrm>
            <a:prstGeom prst="straightConnector1">
              <a:avLst/>
            </a:prstGeom>
            <a:noFill/>
            <a:ln w="9525" cap="flat" cmpd="sng">
              <a:solidFill>
                <a:srgbClr val="11419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7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970546" y="824169"/>
            <a:ext cx="3410400" cy="414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Red Team é um conceito originado no campo militar e de segurança cibernética que também foi adotado em ambientes corporativos. Em sua essência, o Red Team é uma equipe independente e especializada que simula ataques, intrusões ou cenários adversos contra os sistemas, processos e infraestrutura de uma organização, com o objetivo de identificar vulnerabilidades, fraquezas e lacunas de segurança.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 Red Team possuí diversas atividades e atribuições, sendo as principais: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Pentest;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Operação de Red Team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Cyber </a:t>
            </a:r>
            <a:r>
              <a:rPr lang="pt-BR" sz="125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Resilience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Cyber War </a:t>
            </a:r>
            <a:r>
              <a:rPr lang="pt-BR" sz="125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Gaming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Emulação de Adversário;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Exercícios </a:t>
            </a:r>
            <a:r>
              <a:rPr lang="pt-BR" sz="125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Tabletop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Disaster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Recovery;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Reprodução de fraudes.</a:t>
            </a:r>
            <a:endParaRPr sz="125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763054" y="762220"/>
            <a:ext cx="3410400" cy="40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Uma operação de Red Team é uma atividade coordenada em que a equipe é encarregada de simular ataques ou cenários adversos contra os sistemas, processos e infraestrutura de uma organização.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As operações possuem um objetivo específico, que varia de ambiente para ambiente, podendo ser: Realizar uma compra no e-commerce da empresa sem ter dinheiro, obter acesso a uma conta de usuário, obter acesso ao datacenter da empresa, alterar a senha do AD do CISO, </a:t>
            </a:r>
            <a:r>
              <a:rPr lang="pt-BR" sz="125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obter acesso privilegiado ao Domain </a:t>
            </a:r>
            <a:r>
              <a:rPr lang="pt-BR" sz="1250" b="1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25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da empresa</a:t>
            </a: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, entre outros, porém, um grande objetivo, que é validar a eficiência e eficácia dos controles de segurança de uma empresa.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Diferente do Pentest, as operações normalmente não possuem limitação, o que permite a equipe de Red Team realmente simular uma invasão real.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B7C6BCAB-683E-1ABD-CBDF-76881C02F7D8}"/>
              </a:ext>
            </a:extLst>
          </p:cNvPr>
          <p:cNvSpPr txBox="1"/>
          <p:nvPr/>
        </p:nvSpPr>
        <p:spPr>
          <a:xfrm>
            <a:off x="4767010" y="332247"/>
            <a:ext cx="372095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Operação de Red Team</a:t>
            </a:r>
            <a:endParaRPr sz="3200" dirty="0">
              <a:solidFill>
                <a:srgbClr val="FFFFFF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04340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b="1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b="1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b="1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b="1" dirty="0">
              <a:solidFill>
                <a:schemeClr val="tx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b="1" dirty="0" err="1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67">
            <a:off x="7310517" y="-882507"/>
            <a:ext cx="2315814" cy="2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944075" y="1029075"/>
            <a:ext cx="71379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Planejamento, Definição de Escopo e Objetivos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Alvo: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Escopo: Tudo que envolver o nome da empresa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DarkHole</a:t>
            </a: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Objetivo: Obter acesso ao Domain </a:t>
            </a: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Controller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principal da empresa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solidFill>
                <a:schemeClr val="l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chemeClr val="tx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Engenharia Social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Identificação de Vulnerabilidades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Exploração e Infiltração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Escalação de Privilégios e Movimentação Lateral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Manutenção de Acesso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lt1"/>
                </a:solidFill>
                <a:latin typeface="Public Sans Medium"/>
                <a:sym typeface="Public Sans Medium"/>
              </a:rPr>
              <a:t>Análise, Recomendações e Relatório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 err="1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Debriefing</a:t>
            </a:r>
            <a:r>
              <a:rPr lang="pt-BR" sz="16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e Aprendizado</a:t>
            </a:r>
            <a:endParaRPr lang="pt-BR" sz="10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279400" marR="139700" lvl="0" indent="0" algn="just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lang="pt-BR" sz="950" dirty="0">
              <a:solidFill>
                <a:schemeClr val="lt1"/>
              </a:solidFill>
              <a:highlight>
                <a:srgbClr val="FFFFFF"/>
              </a:highlight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2" name="Google Shape;97;p18">
            <a:extLst>
              <a:ext uri="{FF2B5EF4-FFF2-40B4-BE49-F238E27FC236}">
                <a16:creationId xmlns:a16="http://schemas.microsoft.com/office/drawing/2014/main" id="{87B9E92D-2EA6-4C03-E934-9D923DE4EF24}"/>
              </a:ext>
            </a:extLst>
          </p:cNvPr>
          <p:cNvSpPr txBox="1"/>
          <p:nvPr/>
        </p:nvSpPr>
        <p:spPr>
          <a:xfrm>
            <a:off x="1710466" y="307835"/>
            <a:ext cx="689565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Fases Operação de Red Team</a:t>
            </a:r>
            <a:endParaRPr sz="32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63169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06055">
            <a:off x="7397866" y="-759832"/>
            <a:ext cx="2394791" cy="301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29128"/>
          <a:stretch/>
        </p:blipFill>
        <p:spPr>
          <a:xfrm>
            <a:off x="139575" y="117145"/>
            <a:ext cx="1691977" cy="8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831552" y="58780"/>
            <a:ext cx="5628117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200" dirty="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Coleta de Informações e Reconhecimento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Public Sans Black"/>
              <a:ea typeface="Public Sans Black"/>
              <a:cs typeface="Public Sans Black"/>
              <a:sym typeface="Public Sans Black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46429">
            <a:off x="-716609" y="3501665"/>
            <a:ext cx="2394791" cy="301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C98C6-5FA4-BFF5-903D-057A45AB4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5" y="1540606"/>
            <a:ext cx="2491057" cy="257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2ECC8-A746-930F-9206-E1FE56D1D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986" y="1341900"/>
            <a:ext cx="2491057" cy="2930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D3214-4B1B-2E40-EC96-64B46386F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4619" y="859694"/>
            <a:ext cx="3386149" cy="1968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36FC2-44D8-F6A8-D5B7-BBD585208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0597" y="2887099"/>
            <a:ext cx="3928848" cy="2115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1917</Words>
  <Application>Microsoft Office PowerPoint</Application>
  <PresentationFormat>On-screen Show (16:9)</PresentationFormat>
  <Paragraphs>281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Courier New</vt:lpstr>
      <vt:lpstr>Public Sans</vt:lpstr>
      <vt:lpstr>Public Sans Black</vt:lpstr>
      <vt:lpstr>Public Sans Medium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Lucas Piasentin</cp:lastModifiedBy>
  <cp:revision>40</cp:revision>
  <dcterms:modified xsi:type="dcterms:W3CDTF">2023-09-14T01:51:08Z</dcterms:modified>
</cp:coreProperties>
</file>